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notesSlides/notesSlide10.xml" ContentType="application/vnd.openxmlformats-officedocument.presentationml.notesSlide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tags/tag6.xml" ContentType="application/vnd.openxmlformats-officedocument.presentationml.tags+xml"/>
  <Override PartName="/ppt/theme/themeOverride5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16" r:id="rId1"/>
    <p:sldMasterId id="2147483828" r:id="rId2"/>
  </p:sldMasterIdLst>
  <p:notesMasterIdLst>
    <p:notesMasterId r:id="rId29"/>
  </p:notesMasterIdLst>
  <p:handoutMasterIdLst>
    <p:handoutMasterId r:id="rId30"/>
  </p:handoutMasterIdLst>
  <p:sldIdLst>
    <p:sldId id="280" r:id="rId3"/>
    <p:sldId id="305" r:id="rId4"/>
    <p:sldId id="281" r:id="rId5"/>
    <p:sldId id="259" r:id="rId6"/>
    <p:sldId id="260" r:id="rId7"/>
    <p:sldId id="261" r:id="rId8"/>
    <p:sldId id="266" r:id="rId9"/>
    <p:sldId id="303" r:id="rId10"/>
    <p:sldId id="262" r:id="rId11"/>
    <p:sldId id="310" r:id="rId12"/>
    <p:sldId id="313" r:id="rId13"/>
    <p:sldId id="312" r:id="rId14"/>
    <p:sldId id="263" r:id="rId15"/>
    <p:sldId id="264" r:id="rId16"/>
    <p:sldId id="282" r:id="rId17"/>
    <p:sldId id="284" r:id="rId18"/>
    <p:sldId id="299" r:id="rId19"/>
    <p:sldId id="300" r:id="rId20"/>
    <p:sldId id="301" r:id="rId21"/>
    <p:sldId id="302" r:id="rId22"/>
    <p:sldId id="291" r:id="rId23"/>
    <p:sldId id="285" r:id="rId24"/>
    <p:sldId id="290" r:id="rId25"/>
    <p:sldId id="289" r:id="rId26"/>
    <p:sldId id="311" r:id="rId27"/>
    <p:sldId id="307" r:id="rId28"/>
  </p:sldIdLst>
  <p:sldSz cx="9144000" cy="6858000" type="screen4x3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89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29" autoAdjust="0"/>
    <p:restoredTop sz="89600" autoAdjust="0"/>
  </p:normalViewPr>
  <p:slideViewPr>
    <p:cSldViewPr>
      <p:cViewPr>
        <p:scale>
          <a:sx n="110" d="100"/>
          <a:sy n="110" d="100"/>
        </p:scale>
        <p:origin x="246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5" d="100"/>
          <a:sy n="115" d="100"/>
        </p:scale>
        <p:origin x="-2346" y="-114"/>
      </p:cViewPr>
      <p:guideLst>
        <p:guide orient="horz" pos="2208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8604EC3-1172-4678-8CE1-E45D4275332D}" type="datetimeFigureOut">
              <a:rPr lang="en-US" smtClean="0"/>
              <a:t>8/26/2012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EFAE5B9-76BA-4E6A-9889-CD3FA99F4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7599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0E31176-5116-4ACA-8086-2D06BC959424}" type="datetimeFigureOut">
              <a:rPr lang="en-US" smtClean="0"/>
              <a:t>8/26/2012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5463"/>
            <a:ext cx="35052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51DE770-3004-41DB-8113-4F3244D65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82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110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31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31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872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535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9157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78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568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357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163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878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31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568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04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31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8/26/2012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8/26/2012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8/26/2012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8/26/2012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676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8/26/2012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738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8/26/2012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984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8/26/2012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821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8/26/2012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4463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8/26/2012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6956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8/26/2012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3827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8/26/2012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15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8/26/2012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8/26/2012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3028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8/26/2012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845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8/26/2012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735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8/26/2012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8/26/2012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8/26/2012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8/26/2012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8/26/2012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8/26/2012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5B3C08A6-D9D8-4259-9739-79376FFA6951}" type="datetimeFigureOut">
              <a:rPr lang="en-US" smtClean="0"/>
              <a:t>8/26/2012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5B3C08A6-D9D8-4259-9739-79376FFA6951}" type="datetimeFigureOut">
              <a:rPr lang="en-US" smtClean="0"/>
              <a:t>8/26/2012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C08A6-D9D8-4259-9739-79376FFA6951}" type="datetimeFigureOut">
              <a:rPr lang="en-US" smtClean="0"/>
              <a:t>8/26/2012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80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3.gif"/><Relationship Id="rId12" Type="http://schemas.openxmlformats.org/officeDocument/2006/relationships/image" Target="../media/image18.png"/><Relationship Id="rId17" Type="http://schemas.openxmlformats.org/officeDocument/2006/relationships/image" Target="../media/image23.jpe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2.png"/><Relationship Id="rId1" Type="http://schemas.openxmlformats.org/officeDocument/2006/relationships/tags" Target="../tags/tag4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5" Type="http://schemas.openxmlformats.org/officeDocument/2006/relationships/image" Target="../media/image21.jpe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886200"/>
            <a:ext cx="9144000" cy="2990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00050" y="4267200"/>
            <a:ext cx="3028950" cy="1495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presented by</a:t>
            </a: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Bryan Hunter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12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Firefly Logic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5486400" y="4263146"/>
            <a:ext cx="3352800" cy="2209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>
                <a:solidFill>
                  <a:prstClr val="white">
                    <a:lumMod val="95000"/>
                  </a:prstClr>
                </a:solidFill>
              </a:rPr>
              <a:t>Twitter</a:t>
            </a:r>
            <a:r>
              <a:rPr lang="en-US" sz="2800" dirty="0">
                <a:solidFill>
                  <a:prstClr val="white">
                    <a:lumMod val="95000"/>
                  </a:prstClr>
                </a:solidFill>
              </a:rPr>
              <a:t/>
            </a:r>
            <a:br>
              <a:rPr lang="en-US" sz="2800" dirty="0">
                <a:solidFill>
                  <a:prstClr val="white">
                    <a:lumMod val="95000"/>
                  </a:prstClr>
                </a:solidFill>
              </a:rPr>
            </a:br>
            <a:r>
              <a:rPr lang="en-US" sz="2800" dirty="0">
                <a:solidFill>
                  <a:prstClr val="white">
                    <a:lumMod val="95000"/>
                  </a:prstClr>
                </a:solidFill>
              </a:rPr>
              <a:t>#</a:t>
            </a:r>
            <a:r>
              <a:rPr lang="en-US" sz="2800" dirty="0" err="1" smtClean="0">
                <a:solidFill>
                  <a:prstClr val="white">
                    <a:lumMod val="95000"/>
                  </a:prstClr>
                </a:solidFill>
              </a:rPr>
              <a:t>erlang</a:t>
            </a:r>
            <a:endParaRPr lang="en-US" sz="2800" dirty="0">
              <a:solidFill>
                <a:prstClr val="white">
                  <a:lumMod val="95000"/>
                </a:prstClr>
              </a:solidFill>
            </a:endParaRPr>
          </a:p>
          <a:p>
            <a:pPr algn="r"/>
            <a:r>
              <a:rPr lang="en-US" sz="2800" dirty="0" smtClean="0">
                <a:solidFill>
                  <a:prstClr val="white">
                    <a:lumMod val="95000"/>
                  </a:prstClr>
                </a:solidFill>
              </a:rPr>
              <a:t>#cfn12</a:t>
            </a:r>
            <a:endParaRPr lang="en-US" sz="2000" dirty="0">
              <a:solidFill>
                <a:prstClr val="white">
                  <a:lumMod val="95000"/>
                </a:prstClr>
              </a:solidFill>
            </a:endParaRPr>
          </a:p>
          <a:p>
            <a:pPr algn="r"/>
            <a:r>
              <a:rPr lang="en-US" sz="2000" dirty="0">
                <a:solidFill>
                  <a:prstClr val="white">
                    <a:lumMod val="95000"/>
                  </a:prstClr>
                </a:solidFill>
              </a:rPr>
              <a:t>@</a:t>
            </a:r>
            <a:r>
              <a:rPr lang="en-US" sz="2000" dirty="0" err="1">
                <a:solidFill>
                  <a:prstClr val="white">
                    <a:lumMod val="95000"/>
                  </a:prstClr>
                </a:solidFill>
              </a:rPr>
              <a:t>bryan_hunter</a:t>
            </a:r>
            <a:endParaRPr lang="en-US" sz="2000" dirty="0">
              <a:solidFill>
                <a:prstClr val="white">
                  <a:lumMod val="95000"/>
                </a:prstClr>
              </a:solidFill>
            </a:endParaRPr>
          </a:p>
          <a:p>
            <a:pPr algn="r"/>
            <a:r>
              <a:rPr lang="en-US" sz="2000" dirty="0">
                <a:solidFill>
                  <a:prstClr val="white">
                    <a:lumMod val="95000"/>
                  </a:prstClr>
                </a:solidFill>
              </a:rPr>
              <a:t>@</a:t>
            </a:r>
            <a:r>
              <a:rPr lang="en-US" sz="2000" dirty="0" err="1">
                <a:solidFill>
                  <a:prstClr val="white">
                    <a:lumMod val="95000"/>
                  </a:prstClr>
                </a:solidFill>
              </a:rPr>
              <a:t>fireflylogic</a:t>
            </a:r>
            <a:endParaRPr 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843" y="4498890"/>
            <a:ext cx="1738313" cy="173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File:Erlang 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412" y="990600"/>
            <a:ext cx="2241176" cy="1905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" name="Picture 2" descr="C:\Users\bryanhunter\Documents\Archive\2011.12.02\mv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5915026"/>
            <a:ext cx="1589404" cy="64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reshBrewedCod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311" y="5915025"/>
            <a:ext cx="662489" cy="66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85950" y="2387025"/>
            <a:ext cx="1467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Intro to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10839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57200" y="838200"/>
            <a:ext cx="8458356" cy="3997144"/>
            <a:chOff x="475326" y="838200"/>
            <a:chExt cx="8112862" cy="3843408"/>
          </a:xfrm>
        </p:grpSpPr>
        <p:grpSp>
          <p:nvGrpSpPr>
            <p:cNvPr id="4" name="Group 3"/>
            <p:cNvGrpSpPr/>
            <p:nvPr/>
          </p:nvGrpSpPr>
          <p:grpSpPr>
            <a:xfrm>
              <a:off x="475326" y="838200"/>
              <a:ext cx="8112862" cy="1938408"/>
              <a:chOff x="463301" y="228598"/>
              <a:chExt cx="2730743" cy="552697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463301" y="228600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004519" y="228600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545738" y="228599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086956" y="228598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628175" y="228600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75326" y="2743200"/>
              <a:ext cx="8112861" cy="1938408"/>
              <a:chOff x="463301" y="228598"/>
              <a:chExt cx="2730743" cy="552697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463301" y="228600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004520" y="228598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545738" y="228599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086956" y="228598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628175" y="228600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</p:grpSp>
      </p:grpSp>
      <p:sp>
        <p:nvSpPr>
          <p:cNvPr id="17" name="TextBox 16"/>
          <p:cNvSpPr txBox="1"/>
          <p:nvPr/>
        </p:nvSpPr>
        <p:spPr>
          <a:xfrm>
            <a:off x="742949" y="304800"/>
            <a:ext cx="7848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One .NET 4.0 Thread (allocates one megabyte)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2948" y="5029200"/>
            <a:ext cx="7848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One Erlang Process </a:t>
            </a:r>
            <a:r>
              <a:rPr lang="en-US" sz="2400" b="1" dirty="0" smtClean="0">
                <a:solidFill>
                  <a:schemeClr val="bg1"/>
                </a:solidFill>
              </a:rPr>
              <a:t>(allocates one </a:t>
            </a:r>
            <a:r>
              <a:rPr lang="en-US" sz="2400" b="1" dirty="0">
                <a:solidFill>
                  <a:schemeClr val="bg1"/>
                </a:solidFill>
              </a:rPr>
              <a:t>kilobyte)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3810000" y="5638800"/>
            <a:ext cx="614312" cy="2026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Why -&gt; elsewhere concurrency is painful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64833" y="5562600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286000" y="2039983"/>
            <a:ext cx="4724400" cy="2303417"/>
            <a:chOff x="2133600" y="2039983"/>
            <a:chExt cx="4724400" cy="2303417"/>
          </a:xfrm>
        </p:grpSpPr>
        <p:sp>
          <p:nvSpPr>
            <p:cNvPr id="27" name="Rectangle 26"/>
            <p:cNvSpPr/>
            <p:nvPr/>
          </p:nvSpPr>
          <p:spPr>
            <a:xfrm>
              <a:off x="2133600" y="2057400"/>
              <a:ext cx="15240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Heap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271511" y="2510197"/>
              <a:ext cx="1248177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Stack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133600" y="3429000"/>
              <a:ext cx="15240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Garbage Collector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334000" y="2039983"/>
              <a:ext cx="15240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Mailbox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334000" y="3429000"/>
              <a:ext cx="15240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Links and Monitors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350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-0.00462 L -2.22222E-6 -0.3664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180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8" grpId="1"/>
      <p:bldP spid="20" grpId="0" animBg="1"/>
      <p:bldP spid="20" grpId="1" animBg="1"/>
      <p:bldP spid="19" grpId="0"/>
      <p:bldP spid="19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Why -&gt; elsewhere concurrency is painful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7338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CPU Core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733800" y="2360762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40005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4648200" y="2504854"/>
            <a:ext cx="3581400" cy="1686146"/>
            <a:chOff x="4648200" y="2504854"/>
            <a:chExt cx="3048000" cy="1686146"/>
          </a:xfrm>
        </p:grpSpPr>
        <p:sp>
          <p:nvSpPr>
            <p:cNvPr id="9" name="Flowchart: Process 8"/>
            <p:cNvSpPr/>
            <p:nvPr/>
          </p:nvSpPr>
          <p:spPr>
            <a:xfrm>
              <a:off x="5880370" y="2504854"/>
              <a:ext cx="1815830" cy="1686146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31750" cmpd="sng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r>
                <a:rPr lang="en-US" sz="1400" b="1" dirty="0" smtClean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Reductions</a:t>
              </a:r>
            </a:p>
            <a:p>
              <a:r>
                <a:rPr lang="en-US" sz="1100" b="1" dirty="0" smtClean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- Do 2,000 operations</a:t>
              </a:r>
            </a:p>
            <a:p>
              <a:pPr lvl="1"/>
              <a:r>
                <a:rPr lang="en-US" sz="1000" dirty="0" smtClean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reduction1</a:t>
              </a:r>
              <a:r>
                <a:rPr lang="en-US" sz="10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/>
              </a:r>
              <a:br>
                <a:rPr lang="en-US" sz="10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</a:br>
              <a:r>
                <a:rPr lang="en-US" sz="10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reduction3</a:t>
              </a:r>
              <a:br>
                <a:rPr lang="en-US" sz="10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</a:br>
              <a:r>
                <a:rPr lang="en-US" sz="1000" dirty="0" smtClean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.</a:t>
              </a:r>
              <a:endParaRPr lang="en-US" sz="1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  <a:p>
              <a:pPr lvl="1"/>
              <a:r>
                <a:rPr lang="en-US" sz="1000" dirty="0" smtClean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Reduction2000</a:t>
              </a:r>
            </a:p>
            <a:p>
              <a:r>
                <a:rPr lang="en-US" sz="1100" b="1" dirty="0" smtClean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- Move to the next guy</a:t>
              </a:r>
              <a:br>
                <a:rPr lang="en-US" sz="1100" b="1" dirty="0" smtClean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</a:br>
              <a:r>
                <a:rPr lang="en-US" sz="1100" b="1" dirty="0" smtClean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- Repeat</a:t>
              </a:r>
              <a:endParaRPr lang="en-US" sz="1100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9" idx="1"/>
            </p:cNvCxnSpPr>
            <p:nvPr/>
          </p:nvCxnSpPr>
          <p:spPr>
            <a:xfrm flipH="1">
              <a:off x="4648200" y="3347927"/>
              <a:ext cx="1232170" cy="15342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/>
          <p:cNvSpPr/>
          <p:nvPr/>
        </p:nvSpPr>
        <p:spPr>
          <a:xfrm>
            <a:off x="4114800" y="2360762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495800" y="2373868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781605" y="1447800"/>
            <a:ext cx="180795" cy="914400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192693" y="1754038"/>
            <a:ext cx="150707" cy="608162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557802" y="1600200"/>
            <a:ext cx="166598" cy="762000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1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30" grpId="0"/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Why -&gt; elsewhere concurrency is painful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923187" y="2362200"/>
            <a:ext cx="801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99"/>
                </a:solidFill>
              </a:rPr>
              <a:t>*****</a:t>
            </a:r>
            <a:br>
              <a:rPr lang="en-US" dirty="0" smtClean="0">
                <a:solidFill>
                  <a:srgbClr val="FFFF99"/>
                </a:solidFill>
              </a:rPr>
            </a:br>
            <a:r>
              <a:rPr lang="en-US" dirty="0" smtClean="0">
                <a:solidFill>
                  <a:srgbClr val="FFFF99"/>
                </a:solidFill>
              </a:rPr>
              <a:t>*****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0960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6482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2004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7526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lowchart: Direct Access Storage 22"/>
          <p:cNvSpPr/>
          <p:nvPr/>
        </p:nvSpPr>
        <p:spPr>
          <a:xfrm>
            <a:off x="20193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3370988" y="2362200"/>
            <a:ext cx="801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99"/>
                </a:solidFill>
              </a:rPr>
              <a:t>*****</a:t>
            </a:r>
            <a:br>
              <a:rPr lang="en-US" dirty="0" smtClean="0">
                <a:solidFill>
                  <a:srgbClr val="FFFF99"/>
                </a:solidFill>
              </a:rPr>
            </a:br>
            <a:r>
              <a:rPr lang="en-US" dirty="0" smtClean="0">
                <a:solidFill>
                  <a:srgbClr val="FFFF99"/>
                </a:solidFill>
              </a:rPr>
              <a:t>*****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49" name="Flowchart: Direct Access Storage 48"/>
          <p:cNvSpPr/>
          <p:nvPr/>
        </p:nvSpPr>
        <p:spPr>
          <a:xfrm>
            <a:off x="3467099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818789" y="2362200"/>
            <a:ext cx="801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99"/>
                </a:solidFill>
              </a:rPr>
              <a:t>*****</a:t>
            </a:r>
            <a:br>
              <a:rPr lang="en-US" dirty="0" smtClean="0">
                <a:solidFill>
                  <a:srgbClr val="FFFF99"/>
                </a:solidFill>
              </a:rPr>
            </a:br>
            <a:r>
              <a:rPr lang="en-US" dirty="0" smtClean="0">
                <a:solidFill>
                  <a:srgbClr val="FFFF99"/>
                </a:solidFill>
              </a:rPr>
              <a:t>*****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49149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6266589" y="2362200"/>
            <a:ext cx="801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99"/>
                </a:solidFill>
              </a:rPr>
              <a:t>*****</a:t>
            </a:r>
            <a:br>
              <a:rPr lang="en-US" dirty="0" smtClean="0">
                <a:solidFill>
                  <a:srgbClr val="FFFF99"/>
                </a:solidFill>
              </a:rPr>
            </a:br>
            <a:r>
              <a:rPr lang="en-US" dirty="0" smtClean="0">
                <a:solidFill>
                  <a:srgbClr val="FFFF99"/>
                </a:solidFill>
              </a:rPr>
              <a:t>*****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53" name="Flowchart: Direct Access Storage 52"/>
          <p:cNvSpPr/>
          <p:nvPr/>
        </p:nvSpPr>
        <p:spPr>
          <a:xfrm>
            <a:off x="63627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464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Why -&gt; distribution was built-in from the start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97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8159"/>
    </mc:Choice>
    <mc:Fallback xmlns="">
      <p:transition spd="slow" advTm="618159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95274"/>
            <a:ext cx="8540354" cy="6405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81469"/>
              </p:ext>
            </p:extLst>
          </p:nvPr>
        </p:nvGraphicFramePr>
        <p:xfrm>
          <a:off x="76199" y="76198"/>
          <a:ext cx="4800601" cy="320040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658907"/>
                <a:gridCol w="1529602"/>
                <a:gridCol w="2612092"/>
              </a:tblGrid>
              <a:tr h="4083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Nines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Uptime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Annual Downtime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490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99.9999999%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30 milliseconds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490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8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99.9999990%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300 milliseconds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490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7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99.9999900%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3 </a:t>
                      </a:r>
                      <a:r>
                        <a:rPr lang="en-US" sz="1400" b="1" u="none" strike="noStrike" dirty="0" smtClean="0">
                          <a:effectLst/>
                        </a:rPr>
                        <a:t>seconds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490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6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99.9999000%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32 seconds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490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5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99.9990000%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 5 minutes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490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4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99.9900000%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 53 minutes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490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3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99.9000000%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 8 hours, 46 minutes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490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2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99.0000000%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 3 days, 15 hours, 36 minutes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 flipH="1" flipV="1">
            <a:off x="4297680" y="649302"/>
            <a:ext cx="1905000" cy="75132"/>
          </a:xfrm>
          <a:prstGeom prst="straightConnector1">
            <a:avLst/>
          </a:prstGeom>
          <a:ln w="190500">
            <a:solidFill>
              <a:schemeClr val="bg1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Why -&gt; reliability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025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020"/>
    </mc:Choice>
    <mc:Fallback xmlns="">
      <p:transition spd="slow" advTm="369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55575"/>
            <a:ext cx="9144000" cy="1063625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Erlang!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" y="3014008"/>
            <a:ext cx="7848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pPr lvl="1" algn="ctr" fontAlgn="base"/>
            <a:r>
              <a:rPr lang="en-US" sz="2800" dirty="0" smtClean="0">
                <a:solidFill>
                  <a:srgbClr val="FFFF00"/>
                </a:solidFill>
              </a:rPr>
              <a:t>In the shell</a:t>
            </a:r>
          </a:p>
          <a:p>
            <a:pPr lvl="1" algn="ctr" fontAlgn="base"/>
            <a:r>
              <a:rPr lang="en-US" sz="2800" dirty="0" smtClean="0">
                <a:solidFill>
                  <a:srgbClr val="FFFF00"/>
                </a:solidFill>
              </a:rPr>
              <a:t>In a text editor + command line + shell</a:t>
            </a:r>
          </a:p>
          <a:p>
            <a:pPr lvl="1" algn="ctr" fontAlgn="base"/>
            <a:r>
              <a:rPr lang="en-US" sz="2800" dirty="0" smtClean="0">
                <a:solidFill>
                  <a:srgbClr val="FFFF00"/>
                </a:solidFill>
              </a:rPr>
              <a:t>In </a:t>
            </a:r>
            <a:r>
              <a:rPr lang="en-US" sz="2800" dirty="0" err="1" smtClean="0">
                <a:solidFill>
                  <a:srgbClr val="FFFF00"/>
                </a:solidFill>
              </a:rPr>
              <a:t>Emacs</a:t>
            </a:r>
            <a:endParaRPr lang="en-US" sz="2800" dirty="0">
              <a:solidFill>
                <a:srgbClr val="FFFF00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0" y="1520309"/>
            <a:ext cx="360387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What </a:t>
            </a:r>
            <a:r>
              <a:rPr lang="en-US" sz="2800" dirty="0">
                <a:solidFill>
                  <a:schemeClr val="bg1"/>
                </a:solidFill>
              </a:rPr>
              <a:t>exactly is Erlang</a:t>
            </a:r>
            <a:r>
              <a:rPr lang="en-US" sz="2800" dirty="0" smtClean="0">
                <a:solidFill>
                  <a:schemeClr val="bg1"/>
                </a:solidFill>
              </a:rPr>
              <a:t>?</a:t>
            </a:r>
          </a:p>
          <a:p>
            <a:r>
              <a:rPr lang="en-US" sz="2800" dirty="0">
                <a:solidFill>
                  <a:schemeClr val="bg1"/>
                </a:solidFill>
              </a:rPr>
              <a:t>Why Erlang</a:t>
            </a:r>
            <a:r>
              <a:rPr lang="en-US" sz="2800" dirty="0" smtClean="0">
                <a:solidFill>
                  <a:schemeClr val="bg1"/>
                </a:solidFill>
              </a:rPr>
              <a:t>?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3200" b="1" dirty="0">
                <a:solidFill>
                  <a:srgbClr val="FFFF00"/>
                </a:solidFill>
              </a:rPr>
              <a:t>How do you do </a:t>
            </a:r>
            <a:r>
              <a:rPr lang="en-US" sz="3200" b="1" dirty="0" smtClean="0">
                <a:solidFill>
                  <a:srgbClr val="FFFF00"/>
                </a:solidFill>
              </a:rPr>
              <a:t>it?</a:t>
            </a:r>
            <a:endParaRPr lang="en-US" sz="3200" b="1" dirty="0">
              <a:solidFill>
                <a:srgbClr val="FFFF0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05000"/>
            <a:ext cx="66040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879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26"/>
    </mc:Choice>
    <mc:Fallback xmlns="">
      <p:transition spd="slow" advTm="16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" y="2971800"/>
            <a:ext cx="876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[insert awe-inspiring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demos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here] </a:t>
            </a:r>
          </a:p>
        </p:txBody>
      </p:sp>
    </p:spTree>
    <p:extLst>
      <p:ext uri="{BB962C8B-B14F-4D97-AF65-F5344CB8AC3E}">
        <p14:creationId xmlns:p14="http://schemas.microsoft.com/office/powerpoint/2010/main" val="157612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301"/>
    </mc:Choice>
    <mc:Fallback xmlns="">
      <p:transition spd="slow" advTm="87301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File:Bananas white backgroun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600" y="-40386"/>
            <a:ext cx="10363200" cy="691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209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://upload.wikimedia.org/wikipedia/commons/a/a8/Silvers_hillbillies_197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3" y="914400"/>
            <a:ext cx="9111047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85800" y="228600"/>
            <a:ext cx="777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How do you begin to lose your OO accent?</a:t>
            </a:r>
            <a:endParaRPr lang="en-US" sz="2800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691177"/>
              </p:ext>
            </p:extLst>
          </p:nvPr>
        </p:nvGraphicFramePr>
        <p:xfrm>
          <a:off x="647700" y="2819400"/>
          <a:ext cx="7848600" cy="25146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66800"/>
                <a:gridCol w="3200400"/>
                <a:gridCol w="3581400"/>
              </a:tblGrid>
              <a:tr h="1295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C#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Erlang</a:t>
                      </a:r>
                    </a:p>
                  </a:txBody>
                  <a:tcPr/>
                </a:tc>
              </a:tr>
              <a:tr h="434340">
                <a:tc>
                  <a:txBody>
                    <a:bodyPr/>
                    <a:lstStyle/>
                    <a:p>
                      <a:r>
                        <a:rPr lang="en-US" dirty="0" smtClean="0"/>
                        <a:t>Filter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ienum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.Where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lists:filter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sz="1800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434340">
                <a:tc>
                  <a:txBody>
                    <a:bodyPr/>
                    <a:lstStyle/>
                    <a:p>
                      <a:r>
                        <a:rPr lang="en-US" dirty="0" smtClean="0"/>
                        <a:t>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ienum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.Select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sz="1800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enum1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.Zip(</a:t>
                      </a:r>
                      <a:r>
                        <a:rPr lang="en-US" sz="1800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ienum2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sz="1800" b="0" i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lists:map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sz="1800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lists:zipwith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sz="1800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List1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sz="1800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List2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434340">
                <a:tc>
                  <a:txBody>
                    <a:bodyPr/>
                    <a:lstStyle/>
                    <a:p>
                      <a:r>
                        <a:rPr lang="en-US" dirty="0" smtClean="0"/>
                        <a:t>Left Fold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enum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.Aggregate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initval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sz="1800" b="0" i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lists:foldl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sz="1800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Accumulator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sz="1800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434340">
                <a:tc>
                  <a:txBody>
                    <a:bodyPr/>
                    <a:lstStyle/>
                    <a:p>
                      <a:r>
                        <a:rPr lang="en-US" dirty="0" smtClean="0"/>
                        <a:t>Right Fold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enum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.Reverse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().Aggregate(</a:t>
                      </a:r>
                      <a:r>
                        <a:rPr lang="en-US" sz="1800" b="0" i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initval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sz="1800" b="0" i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lists:foldr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sz="1800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Accumulator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sz="1800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0009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0"/>
            <a:ext cx="9144000" cy="6858001"/>
          </a:xfrm>
          <a:prstGeom prst="rect">
            <a:avLst/>
          </a:prstGeom>
          <a:solidFill>
            <a:srgbClr val="85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5800" y="304800"/>
            <a:ext cx="777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What are the best </a:t>
            </a:r>
            <a:r>
              <a:rPr lang="en-US" sz="3200" b="1" dirty="0" err="1" smtClean="0">
                <a:solidFill>
                  <a:schemeClr val="bg1"/>
                </a:solidFill>
              </a:rPr>
              <a:t>interop</a:t>
            </a:r>
            <a:r>
              <a:rPr lang="en-US" sz="3200" b="1" dirty="0" smtClean="0">
                <a:solidFill>
                  <a:schemeClr val="bg1"/>
                </a:solidFill>
              </a:rPr>
              <a:t> strategies?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667000"/>
            <a:ext cx="6886575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Oval Callout 2"/>
          <p:cNvSpPr/>
          <p:nvPr/>
        </p:nvSpPr>
        <p:spPr>
          <a:xfrm>
            <a:off x="3048000" y="1600200"/>
            <a:ext cx="3810000" cy="1219200"/>
          </a:xfrm>
          <a:prstGeom prst="wedgeEllipseCallout">
            <a:avLst>
              <a:gd name="adj1" fmla="val 18558"/>
              <a:gd name="adj2" fmla="val 98525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 want me to do what!?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869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3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Why are we here?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81001" y="3250886"/>
            <a:ext cx="3889293" cy="2713409"/>
          </a:xfrm>
          <a:prstGeom prst="rect">
            <a:avLst/>
          </a:prstGeom>
          <a:solidFill>
            <a:schemeClr val="bg1"/>
          </a:solidFill>
          <a:ln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228600"/>
            <a:ext cx="3889293" cy="28361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666" y="3250886"/>
            <a:ext cx="3884037" cy="27134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666" y="228600"/>
            <a:ext cx="3884037" cy="28425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6888086" y="5979325"/>
            <a:ext cx="1591050" cy="244623"/>
          </a:xfrm>
          <a:prstGeom prst="rect">
            <a:avLst/>
          </a:prstGeom>
          <a:noFill/>
          <a:ln cmpd="sng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</a:rPr>
              <a:t>(from Erlang the Movie)</a:t>
            </a:r>
            <a:endParaRPr lang="en-US" sz="1100" b="1" dirty="0">
              <a:solidFill>
                <a:schemeClr val="bg1"/>
              </a:solidFill>
            </a:endParaRPr>
          </a:p>
        </p:txBody>
      </p:sp>
      <p:pic>
        <p:nvPicPr>
          <p:cNvPr id="28" name="Picture 2" descr="File:Erlang 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34" y="3819273"/>
            <a:ext cx="2199826" cy="1781303"/>
          </a:xfrm>
          <a:prstGeom prst="rect">
            <a:avLst/>
          </a:prstGeom>
          <a:solidFill>
            <a:schemeClr val="bg1"/>
          </a:solidFill>
          <a:ln cmpd="sng">
            <a:noFill/>
          </a:ln>
        </p:spPr>
      </p:pic>
      <p:sp>
        <p:nvSpPr>
          <p:cNvPr id="29" name="Explosion 2 28"/>
          <p:cNvSpPr/>
          <p:nvPr/>
        </p:nvSpPr>
        <p:spPr>
          <a:xfrm rot="1140676">
            <a:off x="2948468" y="238775"/>
            <a:ext cx="1458671" cy="1250712"/>
          </a:xfrm>
          <a:prstGeom prst="irregularSeal2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Joe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0" name="Explosion 2 29"/>
          <p:cNvSpPr/>
          <p:nvPr/>
        </p:nvSpPr>
        <p:spPr>
          <a:xfrm rot="20544106">
            <a:off x="4719489" y="267320"/>
            <a:ext cx="1737273" cy="1250712"/>
          </a:xfrm>
          <a:prstGeom prst="irregularSeal2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Mike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1" name="Explosion 2 30"/>
          <p:cNvSpPr/>
          <p:nvPr/>
        </p:nvSpPr>
        <p:spPr>
          <a:xfrm rot="1590810">
            <a:off x="4321897" y="4884550"/>
            <a:ext cx="2119488" cy="1250712"/>
          </a:xfrm>
          <a:prstGeom prst="irregularSeal2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Robert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Oval Callout 34"/>
          <p:cNvSpPr/>
          <p:nvPr/>
        </p:nvSpPr>
        <p:spPr>
          <a:xfrm>
            <a:off x="1066800" y="1371600"/>
            <a:ext cx="6045667" cy="2661429"/>
          </a:xfrm>
          <a:prstGeom prst="wedgeEllipseCallout">
            <a:avLst>
              <a:gd name="adj1" fmla="val 49047"/>
              <a:gd name="adj2" fmla="val 50539"/>
            </a:avLst>
          </a:prstGeom>
          <a:ln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Any </a:t>
            </a:r>
            <a:r>
              <a:rPr lang="en-US" sz="2400" dirty="0"/>
              <a:t>sufficiently </a:t>
            </a:r>
            <a:r>
              <a:rPr lang="en-US" sz="2400" dirty="0" smtClean="0"/>
              <a:t>complicated concurrent </a:t>
            </a:r>
            <a:r>
              <a:rPr lang="en-US" sz="2400" dirty="0"/>
              <a:t>program in </a:t>
            </a:r>
            <a:r>
              <a:rPr lang="en-US" sz="2400" dirty="0" smtClean="0"/>
              <a:t>another language </a:t>
            </a:r>
            <a:r>
              <a:rPr lang="en-US" sz="2400" dirty="0"/>
              <a:t>contains an ad </a:t>
            </a:r>
            <a:r>
              <a:rPr lang="en-US" sz="2400" dirty="0" smtClean="0"/>
              <a:t>hoc informally-specified bug-ridden slow </a:t>
            </a:r>
            <a:r>
              <a:rPr lang="en-US" sz="2400" dirty="0"/>
              <a:t>implementation of half of </a:t>
            </a:r>
            <a:r>
              <a:rPr lang="en-US" sz="2400" dirty="0" smtClean="0"/>
              <a:t>Erlang.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190500" y="33962"/>
            <a:ext cx="8763000" cy="62130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0" dirty="0" smtClean="0"/>
              <a:t>?</a:t>
            </a:r>
            <a:endParaRPr lang="en-US" sz="40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55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43"/>
    </mc:Choice>
    <mc:Fallback xmlns="">
      <p:transition spd="slow" advTm="6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2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5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85800" y="304800"/>
            <a:ext cx="777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How to pilot Erlang?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078" name="Picture 6" descr="File:Early flight 02561u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38" y="984637"/>
            <a:ext cx="9153938" cy="549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760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-&gt; visit my blog at http://www.codeswamp.com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76350" y="4648200"/>
            <a:ext cx="678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“Getting started” links, script to build Erlang from source on Ubuntu, ongoing screencasts of the Erlang tool-chain,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Info on the book-in-progress “Erlang for .NET Developers”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57200"/>
            <a:ext cx="7658100" cy="3821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894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69"/>
    </mc:Choice>
    <mc:Fallback xmlns="">
      <p:transition spd="slow" advTm="12469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304800"/>
            <a:ext cx="8686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“Learn Y</a:t>
            </a:r>
            <a:r>
              <a:rPr lang="en-US" sz="3200" b="1" dirty="0" smtClean="0">
                <a:solidFill>
                  <a:schemeClr val="bg1"/>
                </a:solidFill>
              </a:rPr>
              <a:t>ou Some </a:t>
            </a:r>
            <a:r>
              <a:rPr lang="en-US" sz="3200" b="1" dirty="0">
                <a:solidFill>
                  <a:schemeClr val="bg1"/>
                </a:solidFill>
              </a:rPr>
              <a:t>Erlang for Great </a:t>
            </a:r>
            <a:r>
              <a:rPr lang="en-US" sz="3200" b="1" dirty="0" smtClean="0">
                <a:solidFill>
                  <a:schemeClr val="bg1"/>
                </a:solidFill>
              </a:rPr>
              <a:t>Good!” </a:t>
            </a:r>
            <a:r>
              <a:rPr lang="en-US" sz="2800" dirty="0">
                <a:solidFill>
                  <a:schemeClr val="bg1"/>
                </a:solidFill>
              </a:rPr>
              <a:t>http://learnyousomeerlang.com/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-&gt; read this excellent and free online book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50" name="Picture 2" descr="Learn you Some Erlang for Great Good! A squid doing multitasking in space is drawn here by the way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560" y="1524000"/>
            <a:ext cx="5546880" cy="44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28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82"/>
    </mc:Choice>
    <mc:Fallback xmlns="">
      <p:transition spd="slow" advTm="23782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-&gt; read some books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02" y="1875653"/>
            <a:ext cx="2537598" cy="30451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50" y="1862138"/>
            <a:ext cx="2400300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838325"/>
            <a:ext cx="2552700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294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078"/>
    </mc:Choice>
    <mc:Fallback xmlns="">
      <p:transition spd="slow" advTm="191078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304800"/>
            <a:ext cx="8686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Search “pragmatic </a:t>
            </a:r>
            <a:r>
              <a:rPr lang="en-US" sz="2800" dirty="0" err="1">
                <a:solidFill>
                  <a:schemeClr val="bg1"/>
                </a:solidFill>
              </a:rPr>
              <a:t>kevin</a:t>
            </a:r>
            <a:r>
              <a:rPr lang="en-US" sz="2800" dirty="0">
                <a:solidFill>
                  <a:schemeClr val="bg1"/>
                </a:solidFill>
              </a:rPr>
              <a:t> smith”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-&gt; c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ode alongside Kevin Smith for eight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screencasts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769" y="1143000"/>
            <a:ext cx="6748462" cy="471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748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426"/>
    </mc:Choice>
    <mc:Fallback xmlns="">
      <p:transition spd="slow" advTm="64426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-&gt; join your local FP group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1500" y="2819400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http://nashfp.github.com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60220" y="762000"/>
            <a:ext cx="6747360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err="1" smtClean="0">
                <a:solidFill>
                  <a:schemeClr val="bg1"/>
                </a:solidFill>
              </a:rPr>
              <a:t>NashFP</a:t>
            </a:r>
            <a:r>
              <a:rPr lang="en-US" sz="3600" dirty="0" smtClean="0">
                <a:solidFill>
                  <a:schemeClr val="bg1"/>
                </a:solidFill>
              </a:rPr>
              <a:t/>
            </a:r>
            <a:br>
              <a:rPr lang="en-US" sz="3600" dirty="0" smtClean="0">
                <a:solidFill>
                  <a:schemeClr val="bg1"/>
                </a:solidFill>
              </a:rPr>
            </a:br>
            <a:r>
              <a:rPr lang="en-US" sz="3600" dirty="0" smtClean="0">
                <a:solidFill>
                  <a:schemeClr val="bg1"/>
                </a:solidFill>
              </a:rPr>
              <a:t>Nashville </a:t>
            </a:r>
            <a:r>
              <a:rPr lang="en-US" sz="3600" dirty="0">
                <a:solidFill>
                  <a:schemeClr val="bg1"/>
                </a:solidFill>
              </a:rPr>
              <a:t>Functional Programmers</a:t>
            </a:r>
          </a:p>
        </p:txBody>
      </p:sp>
    </p:spTree>
    <p:extLst>
      <p:ext uri="{BB962C8B-B14F-4D97-AF65-F5344CB8AC3E}">
        <p14:creationId xmlns:p14="http://schemas.microsoft.com/office/powerpoint/2010/main" val="146872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18"/>
    </mc:Choice>
    <mc:Fallback xmlns="">
      <p:transition spd="slow" advTm="52418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600" y="762000"/>
            <a:ext cx="73152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000" dirty="0">
                <a:solidFill>
                  <a:schemeClr val="bg1"/>
                </a:solidFill>
              </a:rPr>
              <a:t>Bryan </a:t>
            </a:r>
            <a:r>
              <a:rPr lang="en-US" sz="4000" dirty="0" smtClean="0">
                <a:solidFill>
                  <a:schemeClr val="bg1"/>
                </a:solidFill>
              </a:rPr>
              <a:t>Hunter</a:t>
            </a:r>
            <a:endParaRPr lang="en-US" sz="28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3600" dirty="0">
                <a:solidFill>
                  <a:schemeClr val="bg1"/>
                </a:solidFill>
              </a:rPr>
              <a:t>Twitter: @</a:t>
            </a:r>
            <a:r>
              <a:rPr lang="en-US" sz="3600" dirty="0" err="1">
                <a:solidFill>
                  <a:schemeClr val="bg1"/>
                </a:solidFill>
              </a:rPr>
              <a:t>bryan_hunter</a:t>
            </a:r>
            <a:endParaRPr lang="en-US" sz="36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Email</a:t>
            </a:r>
            <a:r>
              <a:rPr lang="en-US" sz="3200" dirty="0">
                <a:solidFill>
                  <a:schemeClr val="bg1"/>
                </a:solidFill>
              </a:rPr>
              <a:t>: </a:t>
            </a:r>
            <a:r>
              <a:rPr lang="en-US" sz="3200" dirty="0" smtClean="0">
                <a:solidFill>
                  <a:schemeClr val="bg1"/>
                </a:solidFill>
              </a:rPr>
              <a:t>bryan.hunter@fireflylogic.com</a:t>
            </a:r>
          </a:p>
          <a:p>
            <a:r>
              <a:rPr lang="en-US" sz="3200" dirty="0">
                <a:solidFill>
                  <a:schemeClr val="bg1"/>
                </a:solidFill>
              </a:rPr>
              <a:t>Blog: </a:t>
            </a:r>
            <a:r>
              <a:rPr lang="en-US" sz="3200" dirty="0" smtClean="0">
                <a:solidFill>
                  <a:schemeClr val="bg1"/>
                </a:solidFill>
              </a:rPr>
              <a:t>codeswamp.com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-&gt; keep in touch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474" y="3810000"/>
            <a:ext cx="1685925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81075" y="3505200"/>
            <a:ext cx="5191125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000" dirty="0">
                <a:solidFill>
                  <a:schemeClr val="bg1"/>
                </a:solidFill>
              </a:rPr>
              <a:t>Firefly Logic, Inc.</a:t>
            </a:r>
          </a:p>
          <a:p>
            <a:r>
              <a:rPr lang="en-US" sz="3200" dirty="0">
                <a:solidFill>
                  <a:schemeClr val="bg1"/>
                </a:solidFill>
              </a:rPr>
              <a:t>1000 Main Street, Suite 201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Nashville, TN </a:t>
            </a:r>
            <a:r>
              <a:rPr lang="en-US" sz="3200" dirty="0" smtClean="0">
                <a:solidFill>
                  <a:schemeClr val="bg1"/>
                </a:solidFill>
              </a:rPr>
              <a:t>37206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http://fireflylogic.com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63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18"/>
    </mc:Choice>
    <mc:Fallback xmlns="">
      <p:transition spd="slow" advTm="52418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55575"/>
            <a:ext cx="9144000" cy="1063625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Erlang.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" y="3014008"/>
            <a:ext cx="7848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pPr lvl="1" algn="ctr" fontAlgn="base"/>
            <a:r>
              <a:rPr lang="en-US" sz="2800" dirty="0" smtClean="0">
                <a:solidFill>
                  <a:srgbClr val="FFFF00"/>
                </a:solidFill>
              </a:rPr>
              <a:t>Erlang (the language)</a:t>
            </a:r>
          </a:p>
          <a:p>
            <a:pPr lvl="1" algn="ctr" fontAlgn="base"/>
            <a:r>
              <a:rPr lang="en-US" sz="2800" dirty="0" smtClean="0">
                <a:solidFill>
                  <a:srgbClr val="FFFF00"/>
                </a:solidFill>
              </a:rPr>
              <a:t>+ OTP (libraries, pattern implementations)</a:t>
            </a:r>
          </a:p>
          <a:p>
            <a:pPr lvl="1" algn="ctr" fontAlgn="base"/>
            <a:r>
              <a:rPr lang="en-US" sz="2800" dirty="0">
                <a:solidFill>
                  <a:srgbClr val="FFFF00"/>
                </a:solidFill>
              </a:rPr>
              <a:t>+ ERTS (Erlang Runtime System</a:t>
            </a:r>
            <a:r>
              <a:rPr lang="en-US" sz="2800" dirty="0" smtClean="0">
                <a:solidFill>
                  <a:srgbClr val="FFFF00"/>
                </a:solidFill>
              </a:rPr>
              <a:t>)</a:t>
            </a:r>
            <a:endParaRPr lang="en-US" sz="2800" dirty="0">
              <a:solidFill>
                <a:srgbClr val="FFFF00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0" y="1520309"/>
            <a:ext cx="430598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What exactly is Erlang?</a:t>
            </a:r>
          </a:p>
          <a:p>
            <a:r>
              <a:rPr lang="en-US" sz="2800" dirty="0">
                <a:solidFill>
                  <a:schemeClr val="bg1"/>
                </a:solidFill>
              </a:rPr>
              <a:t>Why Erlang</a:t>
            </a:r>
            <a:r>
              <a:rPr lang="en-US" sz="2800" dirty="0" smtClean="0">
                <a:solidFill>
                  <a:schemeClr val="bg1"/>
                </a:solidFill>
              </a:rPr>
              <a:t>?</a:t>
            </a:r>
            <a:endParaRPr lang="en-US" sz="2800" b="1" dirty="0" smtClean="0">
              <a:solidFill>
                <a:srgbClr val="FFFF00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How do you do it?</a:t>
            </a:r>
            <a:endParaRPr 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475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76"/>
    </mc:Choice>
    <mc:Fallback xmlns="">
      <p:transition spd="slow" advTm="63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55575"/>
            <a:ext cx="9144000" cy="1063625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Erlang?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" y="3014008"/>
            <a:ext cx="7848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pPr lvl="1" algn="ctr" fontAlgn="base"/>
            <a:r>
              <a:rPr lang="en-US" sz="2800" dirty="0">
                <a:solidFill>
                  <a:srgbClr val="FFFF00"/>
                </a:solidFill>
              </a:rPr>
              <a:t>Erlang is open, proven and cross-platform. It simplifies writing </a:t>
            </a:r>
            <a:r>
              <a:rPr lang="en-US" sz="2800" dirty="0" smtClean="0">
                <a:solidFill>
                  <a:srgbClr val="FFFF00"/>
                </a:solidFill>
              </a:rPr>
              <a:t>reliable, </a:t>
            </a:r>
            <a:r>
              <a:rPr lang="en-US" sz="2800" dirty="0">
                <a:solidFill>
                  <a:srgbClr val="FFFF00"/>
                </a:solidFill>
              </a:rPr>
              <a:t>concurrent, distributed systems. Its pattern matching is FTW.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0" y="1520309"/>
            <a:ext cx="360387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What exactly is Erlang?</a:t>
            </a:r>
          </a:p>
          <a:p>
            <a:r>
              <a:rPr lang="en-US" sz="2800" b="1" dirty="0">
                <a:solidFill>
                  <a:srgbClr val="FFFF00"/>
                </a:solidFill>
              </a:rPr>
              <a:t>Why Erlang</a:t>
            </a:r>
            <a:r>
              <a:rPr lang="en-US" sz="2800" b="1" dirty="0" smtClean="0">
                <a:solidFill>
                  <a:srgbClr val="FFFF00"/>
                </a:solidFill>
              </a:rPr>
              <a:t>?</a:t>
            </a:r>
            <a:endParaRPr lang="en-US" sz="2800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How do you do it?</a:t>
            </a:r>
            <a:endParaRPr 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204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473"/>
    </mc:Choice>
    <mc:Fallback xmlns="">
      <p:transition spd="slow" advTm="644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24000"/>
            <a:ext cx="6634448" cy="381000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Why -&gt; Erlang is open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74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2"/>
    </mc:Choice>
    <mc:Fallback xmlns="">
      <p:transition spd="slow" advTm="2922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bryanhunter\Desktop\ImaMacImaPcImaLinu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" y="1219200"/>
            <a:ext cx="9143999" cy="516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Callout 4"/>
          <p:cNvSpPr/>
          <p:nvPr/>
        </p:nvSpPr>
        <p:spPr>
          <a:xfrm>
            <a:off x="1524000" y="914400"/>
            <a:ext cx="1295400" cy="612648"/>
          </a:xfrm>
          <a:prstGeom prst="wedgeEllipseCallout">
            <a:avLst>
              <a:gd name="adj1" fmla="val -4260"/>
              <a:gd name="adj2" fmla="val 806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Erlang</a:t>
            </a:r>
            <a:endParaRPr lang="en-US" b="1" dirty="0"/>
          </a:p>
        </p:txBody>
      </p:sp>
      <p:sp>
        <p:nvSpPr>
          <p:cNvPr id="11" name="Oval Callout 10"/>
          <p:cNvSpPr/>
          <p:nvPr/>
        </p:nvSpPr>
        <p:spPr>
          <a:xfrm>
            <a:off x="3810000" y="914400"/>
            <a:ext cx="1295400" cy="612648"/>
          </a:xfrm>
          <a:prstGeom prst="wedgeEllipseCallout">
            <a:avLst>
              <a:gd name="adj1" fmla="val -4260"/>
              <a:gd name="adj2" fmla="val 806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Erlang</a:t>
            </a:r>
            <a:endParaRPr lang="en-US" b="1" dirty="0"/>
          </a:p>
        </p:txBody>
      </p:sp>
      <p:sp>
        <p:nvSpPr>
          <p:cNvPr id="12" name="Oval Callout 11"/>
          <p:cNvSpPr/>
          <p:nvPr/>
        </p:nvSpPr>
        <p:spPr>
          <a:xfrm>
            <a:off x="6248400" y="838200"/>
            <a:ext cx="1295400" cy="612648"/>
          </a:xfrm>
          <a:prstGeom prst="wedgeEllipseCallout">
            <a:avLst>
              <a:gd name="adj1" fmla="val -4260"/>
              <a:gd name="adj2" fmla="val 806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Erlang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Why -&gt; Erlang is cross-platform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3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093"/>
    </mc:Choice>
    <mc:Fallback xmlns="">
      <p:transition spd="slow" advTm="1390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Why -&gt; Erlang is proven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81001" y="3250886"/>
            <a:ext cx="3889293" cy="2713409"/>
          </a:xfrm>
          <a:prstGeom prst="rect">
            <a:avLst/>
          </a:prstGeom>
          <a:solidFill>
            <a:schemeClr val="bg1"/>
          </a:solidFill>
          <a:ln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" descr="File:Erlang 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34" y="3819273"/>
            <a:ext cx="2199826" cy="1781303"/>
          </a:xfrm>
          <a:prstGeom prst="rect">
            <a:avLst/>
          </a:prstGeom>
          <a:solidFill>
            <a:schemeClr val="bg1"/>
          </a:solidFill>
          <a:ln cmpd="sng">
            <a:noFill/>
          </a:ln>
        </p:spPr>
      </p:pic>
      <p:pic>
        <p:nvPicPr>
          <p:cNvPr id="33" name="Picture 2" descr="http://whiskerino.org/2009/_img/beards/2009/376/_img/376_111609_l.jpg?c=19195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503424"/>
            <a:ext cx="4691850" cy="328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aceboo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606" y="838200"/>
            <a:ext cx="803794" cy="80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mazon.co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528" y="619124"/>
            <a:ext cx="2080317" cy="39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-Mobile logo.sv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528" y="1190625"/>
            <a:ext cx="190500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050" y="697982"/>
            <a:ext cx="1062794" cy="94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RabbitMQLogo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637" y="2948692"/>
            <a:ext cx="1905000" cy="50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GitHub.sv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447" y="4414648"/>
            <a:ext cx="1333500" cy="59055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68" name="Picture 20" descr="Riak Logo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068" y="5600576"/>
            <a:ext cx="1668258" cy="63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Ericsson logo.sv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341" y="1905000"/>
            <a:ext cx="1905000" cy="42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C:\Users\OJ\Desktop\logo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137" y="619125"/>
            <a:ext cx="1905000" cy="571500"/>
          </a:xfrm>
          <a:prstGeom prst="rect">
            <a:avLst/>
          </a:prstGeom>
          <a:noFill/>
        </p:spPr>
      </p:pic>
      <p:pic>
        <p:nvPicPr>
          <p:cNvPr id="17" name="Picture 12" descr="C:\Users\OJ\Desktop\motorola-logo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780" y="4709924"/>
            <a:ext cx="1592982" cy="1136327"/>
          </a:xfrm>
          <a:prstGeom prst="rect">
            <a:avLst/>
          </a:prstGeom>
          <a:noFill/>
          <a:extLst/>
        </p:spPr>
      </p:pic>
      <p:pic>
        <p:nvPicPr>
          <p:cNvPr id="18" name="Picture 14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516" y="2195352"/>
            <a:ext cx="1861989" cy="517593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19" name="Picture 15" descr="C:\Users\OJ\Desktop\imgres.jp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37" y="3734695"/>
            <a:ext cx="1524000" cy="714375"/>
          </a:xfrm>
          <a:prstGeom prst="rect">
            <a:avLst/>
          </a:prstGeom>
          <a:noFill/>
          <a:extLst/>
        </p:spPr>
      </p:pic>
      <p:pic>
        <p:nvPicPr>
          <p:cNvPr id="1026" name="Picture 2" descr="C:\Users\bryanhunter\Desktop\logo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971" y="1284806"/>
            <a:ext cx="1873056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0950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43"/>
    </mc:Choice>
    <mc:Fallback xmlns="">
      <p:transition spd="slow" advTm="6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9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6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6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1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6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File:Chocolate candy piec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3360" y="-30480"/>
            <a:ext cx="9372600" cy="702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5800" y="304800"/>
            <a:ext cx="777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/>
              <a:t>What are the sweet spots?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18792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9291936" cy="69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Why -&gt; elsewhere concurrency is painful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76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1649"/>
    </mc:Choice>
    <mc:Fallback xmlns="">
      <p:transition spd="slow" advTm="731649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0.3|0.1|0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0.3|0.1|0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3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6.6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ppt/theme/themeOverride2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ppt/theme/themeOverride3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ppt/theme/themeOverride4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ppt/theme/themeOverride5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ppt/theme/themeOverride6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ppt/theme/themeOverride7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ppt/theme/themeOverride8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0</TotalTime>
  <Words>612</Words>
  <Application>Microsoft Office PowerPoint</Application>
  <PresentationFormat>On-screen Show (4:3)</PresentationFormat>
  <Paragraphs>256</Paragraphs>
  <Slides>26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Module</vt:lpstr>
      <vt:lpstr>Office Theme</vt:lpstr>
      <vt:lpstr>PowerPoint Presentation</vt:lpstr>
      <vt:lpstr>PowerPoint Presentation</vt:lpstr>
      <vt:lpstr>Erlang.</vt:lpstr>
      <vt:lpstr>Erlang?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Erlang!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2012-08-26T15:43:02Z</dcterms:created>
  <dcterms:modified xsi:type="dcterms:W3CDTF">2012-08-26T15:43:12Z</dcterms:modified>
</cp:coreProperties>
</file>